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71" r:id="rId4"/>
    <p:sldId id="264" r:id="rId5"/>
    <p:sldId id="263" r:id="rId6"/>
    <p:sldId id="272" r:id="rId7"/>
    <p:sldId id="274" r:id="rId8"/>
    <p:sldId id="260" r:id="rId9"/>
    <p:sldId id="262" r:id="rId10"/>
    <p:sldId id="265" r:id="rId11"/>
    <p:sldId id="270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D88AB-BF9D-4E8B-8BF4-7248B30D3F8C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555A4-A408-4AD2-985D-21B0DFB764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B1A99-7343-4A7D-9B4F-9724E99E4016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FEE1F-C00D-4802-8FDD-8D374D1E00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05A0520-317A-4CBE-A066-E28BFCD1FC7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D8542B4-3361-4A4D-8340-041252ECF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848600" cy="1829761"/>
          </a:xfrm>
        </p:spPr>
        <p:txBody>
          <a:bodyPr/>
          <a:lstStyle/>
          <a:p>
            <a:r>
              <a:rPr lang="en-US" smtClean="0"/>
              <a:t>CLINICAL TRIALS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Organizations or individuals such as:</a:t>
            </a:r>
          </a:p>
          <a:p>
            <a:pPr lvl="1"/>
            <a:r>
              <a:rPr lang="en-US" dirty="0" smtClean="0"/>
              <a:t>physicians</a:t>
            </a:r>
          </a:p>
          <a:p>
            <a:pPr lvl="1"/>
            <a:r>
              <a:rPr lang="en-US" dirty="0" smtClean="0"/>
              <a:t>medical institutions</a:t>
            </a:r>
          </a:p>
          <a:p>
            <a:pPr lvl="1"/>
            <a:r>
              <a:rPr lang="en-US" dirty="0" smtClean="0"/>
              <a:t>foundations</a:t>
            </a:r>
          </a:p>
          <a:p>
            <a:pPr lvl="1"/>
            <a:r>
              <a:rPr lang="en-US" dirty="0" smtClean="0"/>
              <a:t>voluntary groups</a:t>
            </a:r>
          </a:p>
          <a:p>
            <a:pPr lvl="1"/>
            <a:r>
              <a:rPr lang="en-US" dirty="0" smtClean="0"/>
              <a:t>pharmaceutical companies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Federal agencies such as: </a:t>
            </a:r>
          </a:p>
          <a:p>
            <a:pPr lvl="1"/>
            <a:r>
              <a:rPr lang="en-US" dirty="0" smtClean="0"/>
              <a:t>National Institutes of Health (NIH) </a:t>
            </a:r>
          </a:p>
          <a:p>
            <a:pPr lvl="1"/>
            <a:r>
              <a:rPr lang="en-US" dirty="0" smtClean="0"/>
              <a:t>Department of Defense (DOD)</a:t>
            </a:r>
          </a:p>
          <a:p>
            <a:pPr lvl="1"/>
            <a:r>
              <a:rPr lang="en-US" dirty="0" smtClean="0"/>
              <a:t>Department of Veteran's Affairs (VA)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Trials can take place in a variety of locations, such as:</a:t>
            </a:r>
          </a:p>
          <a:p>
            <a:pPr lvl="1"/>
            <a:r>
              <a:rPr lang="en-US" dirty="0" smtClean="0"/>
              <a:t>hospitals</a:t>
            </a:r>
          </a:p>
          <a:p>
            <a:pPr lvl="1"/>
            <a:r>
              <a:rPr lang="en-US" dirty="0" smtClean="0"/>
              <a:t>universities</a:t>
            </a:r>
          </a:p>
          <a:p>
            <a:pPr lvl="1"/>
            <a:r>
              <a:rPr lang="en-US" dirty="0" smtClean="0"/>
              <a:t>doctors' offices</a:t>
            </a:r>
          </a:p>
          <a:p>
            <a:pPr lvl="1"/>
            <a:r>
              <a:rPr lang="en-US" dirty="0" smtClean="0"/>
              <a:t>community clinics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sponsors clinical trials?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themesotheliomalibrary.com/clinical-trials-overvi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533400"/>
            <a:ext cx="8047060" cy="539153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76400" y="6019800"/>
            <a:ext cx="701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http://pharmaresearchdevelopment.blogspot.com/2010/12/clinical-trial-in-nut-shell.html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http://www.mc.uky.edu/research/pages/currentstudies.htm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Clinical Trials at UK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Biomedical or health-related research studies in human beings that follow a PREVIOUSLY defined protocol. </a:t>
            </a:r>
          </a:p>
          <a:p>
            <a:pPr marL="649224" lvl="3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dirty="0" smtClean="0"/>
              <a:t>Protocol=study plan which details what researchers will do in the study. It describes what types of people may participate in the trial; the schedule of tests, procedures, medications, and dosages; and the length of the study. </a:t>
            </a:r>
          </a:p>
          <a:p>
            <a:pPr marL="649224" lvl="3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dirty="0" smtClean="0"/>
              <a:t>FOLLOWING PROTOCOL IS EXTREMELY IMPORTANT TO RESEARCH AND MAKING SOUND CONCLUSIONS BASED ON THE DATA</a:t>
            </a:r>
          </a:p>
          <a:p>
            <a:r>
              <a:rPr lang="en-US" b="1" dirty="0" smtClean="0"/>
              <a:t>Interventional studies </a:t>
            </a:r>
          </a:p>
          <a:p>
            <a:pPr lvl="1"/>
            <a:r>
              <a:rPr lang="en-US" dirty="0" smtClean="0"/>
              <a:t>research subjects are assigned by the investigator to a treatment or other intervention, and their outcomes are measured. </a:t>
            </a:r>
          </a:p>
          <a:p>
            <a:r>
              <a:rPr lang="en-US" b="1" dirty="0" smtClean="0"/>
              <a:t>Observational studies </a:t>
            </a:r>
          </a:p>
          <a:p>
            <a:pPr lvl="1"/>
            <a:r>
              <a:rPr lang="en-US" dirty="0" smtClean="0"/>
              <a:t>individuals are observed and THE VARIABLES OF INTEREST are measured by the investigators.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clinical trial?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Treatment trials </a:t>
            </a:r>
            <a:r>
              <a:rPr lang="en-US" dirty="0" smtClean="0"/>
              <a:t>test experimental treatments, new combinations of drugs, or new approaches to surgery or radiation therapy.</a:t>
            </a:r>
          </a:p>
          <a:p>
            <a:endParaRPr lang="en-US" dirty="0" smtClean="0"/>
          </a:p>
          <a:p>
            <a:r>
              <a:rPr lang="en-US" b="1" dirty="0" smtClean="0"/>
              <a:t>Prevention trials </a:t>
            </a:r>
            <a:r>
              <a:rPr lang="en-US" dirty="0" smtClean="0"/>
              <a:t>look for better ways to prevent disease in people who have never had the disease or to prevent a disease from returning. These approaches may include medicines, vaccines, vitamins, minerals, or lifestyle changes.</a:t>
            </a:r>
          </a:p>
          <a:p>
            <a:endParaRPr lang="en-US" dirty="0" smtClean="0"/>
          </a:p>
          <a:p>
            <a:r>
              <a:rPr lang="en-US" b="1" dirty="0" smtClean="0"/>
              <a:t>Diagnostic trials </a:t>
            </a:r>
            <a:r>
              <a:rPr lang="en-US" dirty="0" smtClean="0"/>
              <a:t>are conducted to find better tests or procedures for diagnosing a particular disease or condition.</a:t>
            </a:r>
          </a:p>
          <a:p>
            <a:endParaRPr lang="en-US" dirty="0" smtClean="0"/>
          </a:p>
          <a:p>
            <a:r>
              <a:rPr lang="en-US" b="1" dirty="0" smtClean="0"/>
              <a:t>Screening trials </a:t>
            </a:r>
            <a:r>
              <a:rPr lang="en-US" dirty="0" smtClean="0"/>
              <a:t>test the best way to detect certain diseases or health conditions.</a:t>
            </a:r>
          </a:p>
          <a:p>
            <a:endParaRPr lang="en-US" dirty="0" smtClean="0"/>
          </a:p>
          <a:p>
            <a:r>
              <a:rPr lang="en-US" b="1" dirty="0" smtClean="0"/>
              <a:t>Quality of life trials </a:t>
            </a:r>
            <a:r>
              <a:rPr lang="en-US" dirty="0" smtClean="0"/>
              <a:t>(or Supportive Care trials) explore ways to improve comfort and the quality of life for individuals with a chronic illness.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different types of clinical trials?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clinical trial team includes doctors and nurses as well as RESEARCHERS, social workers and other health care professionals. </a:t>
            </a:r>
          </a:p>
          <a:p>
            <a:pPr lvl="1"/>
            <a:r>
              <a:rPr lang="en-US" dirty="0" smtClean="0"/>
              <a:t>INFORMED CONSENT FORMS ARE GATHERED BEFORE PARTICIPATION CAN BEGIN</a:t>
            </a:r>
          </a:p>
          <a:p>
            <a:pPr lvl="1"/>
            <a:r>
              <a:rPr lang="en-US" dirty="0" smtClean="0"/>
              <a:t>check the health of the participant at the beginning of the trial</a:t>
            </a:r>
          </a:p>
          <a:p>
            <a:pPr lvl="1"/>
            <a:r>
              <a:rPr lang="en-US" dirty="0" smtClean="0"/>
              <a:t>give specific instructions for participating in the trial</a:t>
            </a:r>
          </a:p>
          <a:p>
            <a:pPr lvl="1"/>
            <a:r>
              <a:rPr lang="en-US" dirty="0" smtClean="0"/>
              <a:t>monitor the participant carefully during the trial</a:t>
            </a:r>
          </a:p>
          <a:p>
            <a:pPr lvl="1"/>
            <a:r>
              <a:rPr lang="en-US" dirty="0" smtClean="0"/>
              <a:t>stay in touch after the trial is completed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Some clinical trials involve more tests and doctor visits than the participant would normally have for an illness or condition. For all types of trials, the participant works with a research team. </a:t>
            </a:r>
          </a:p>
          <a:p>
            <a:r>
              <a:rPr lang="en-US" dirty="0" smtClean="0"/>
              <a:t>Clinical trial participation is most successful when the protocol is carefully followed and there is frequent contact with the research staff.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happens during a clinical trial?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research team provides an informed consent document that includes details about the study, such as:</a:t>
            </a:r>
          </a:p>
          <a:p>
            <a:pPr lvl="1"/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duration </a:t>
            </a:r>
          </a:p>
          <a:p>
            <a:pPr lvl="1"/>
            <a:r>
              <a:rPr lang="en-US" dirty="0" smtClean="0"/>
              <a:t>required procedures </a:t>
            </a:r>
          </a:p>
          <a:p>
            <a:pPr lvl="1"/>
            <a:r>
              <a:rPr lang="en-US" dirty="0" smtClean="0"/>
              <a:t>key contacts</a:t>
            </a:r>
          </a:p>
          <a:p>
            <a:r>
              <a:rPr lang="en-US" dirty="0" smtClean="0"/>
              <a:t>Risks and potential benefits are explained in the informed consent document. </a:t>
            </a:r>
          </a:p>
          <a:p>
            <a:r>
              <a:rPr lang="en-US" dirty="0" smtClean="0"/>
              <a:t>The participant then decides whether or not to sign the informed consent document.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informed consent?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Phase 1</a:t>
            </a:r>
          </a:p>
          <a:p>
            <a:pPr lvl="1"/>
            <a:r>
              <a:rPr lang="en-US" dirty="0" smtClean="0"/>
              <a:t>Tests a new drug’s safety in the human body.</a:t>
            </a:r>
          </a:p>
          <a:p>
            <a:pPr lvl="1"/>
            <a:r>
              <a:rPr lang="en-US" dirty="0" smtClean="0"/>
              <a:t>Small number of healthy volunteers needed.</a:t>
            </a:r>
          </a:p>
          <a:p>
            <a:r>
              <a:rPr lang="en-US" dirty="0" smtClean="0"/>
              <a:t>Phase 2</a:t>
            </a:r>
          </a:p>
          <a:p>
            <a:pPr lvl="1"/>
            <a:r>
              <a:rPr lang="en-US" dirty="0" smtClean="0"/>
              <a:t>Tests for effectiveness and dosage in several hundred patients.</a:t>
            </a:r>
          </a:p>
          <a:p>
            <a:pPr lvl="1"/>
            <a:r>
              <a:rPr lang="en-US" dirty="0" smtClean="0"/>
              <a:t>Often there are 2 groups:</a:t>
            </a:r>
          </a:p>
          <a:p>
            <a:pPr lvl="2"/>
            <a:r>
              <a:rPr lang="en-US" dirty="0" smtClean="0"/>
              <a:t>Active treatment</a:t>
            </a:r>
          </a:p>
          <a:p>
            <a:pPr lvl="2"/>
            <a:r>
              <a:rPr lang="en-US" dirty="0" smtClean="0"/>
              <a:t>Control group to receive placebo </a:t>
            </a:r>
          </a:p>
          <a:p>
            <a:pPr lvl="3"/>
            <a:r>
              <a:rPr lang="en-US" dirty="0" smtClean="0"/>
              <a:t>A control group is the standard by which experimental observations are evaluated. </a:t>
            </a:r>
          </a:p>
          <a:p>
            <a:pPr lvl="3"/>
            <a:r>
              <a:rPr lang="en-US" dirty="0" smtClean="0"/>
              <a:t>One group of patients will be given an experimental drug or treatment, while the control group is given either a standard treatment for the illness or a placebo.</a:t>
            </a:r>
          </a:p>
          <a:p>
            <a:pPr lvl="3"/>
            <a:r>
              <a:rPr lang="en-US" dirty="0" smtClean="0"/>
              <a:t>A placebo is an </a:t>
            </a:r>
            <a:r>
              <a:rPr lang="en-US" sz="2100" dirty="0" smtClean="0"/>
              <a:t>inactive pill, liquid, or powder that has no treatment value. </a:t>
            </a:r>
          </a:p>
          <a:p>
            <a:pPr lvl="3"/>
            <a:r>
              <a:rPr lang="en-US" dirty="0" smtClean="0"/>
              <a:t>In clinical trials, experimental treatments are often compared with placebos to assess the experimental treatment's effectiveness.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 of Clinical Trials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3</a:t>
            </a:r>
          </a:p>
          <a:p>
            <a:pPr lvl="1"/>
            <a:r>
              <a:rPr lang="en-US" dirty="0" smtClean="0"/>
              <a:t>Measures the drug or procedure against the best standard treatment.</a:t>
            </a:r>
          </a:p>
          <a:p>
            <a:pPr lvl="1"/>
            <a:r>
              <a:rPr lang="en-US" dirty="0" smtClean="0"/>
              <a:t>Last phase before submission to the FDA for approval.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 of Clinical Trials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ethical and legal codes that govern medical practice also apply to clinical trials. </a:t>
            </a:r>
          </a:p>
          <a:p>
            <a:r>
              <a:rPr lang="en-US" dirty="0" smtClean="0"/>
              <a:t>The trial follows a carefully controlled protocol: 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/>
              <a:t>Protocol=study plan which details what researchers will do in the study. It describes what types of people may participate in the trial; the schedule of tests, procedures, medications, and dosages; and the length of the study. </a:t>
            </a:r>
          </a:p>
          <a:p>
            <a:r>
              <a:rPr lang="en-US" dirty="0" smtClean="0"/>
              <a:t>When researchers report the results of the trial at scientific meetings, to medical journals, and to various government agencies... Individual participants' names will remain </a:t>
            </a:r>
            <a:r>
              <a:rPr lang="en-US" b="1" dirty="0" smtClean="0"/>
              <a:t>anonymous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PARTICIPANTS MUST BE MADE AWARE OF ANY BENEFITS OR RISKS OR POTENTIAL HARM THAT COULD RESULT FROM PARTICIPATION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is the safety of the participant protected?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Play an active role in their own health care.</a:t>
            </a:r>
          </a:p>
          <a:p>
            <a:pPr lvl="1"/>
            <a:r>
              <a:rPr lang="en-US" dirty="0" smtClean="0"/>
              <a:t>Gain access to new research treatments before they are widely available. </a:t>
            </a:r>
          </a:p>
          <a:p>
            <a:pPr lvl="1"/>
            <a:r>
              <a:rPr lang="en-US" dirty="0" smtClean="0"/>
              <a:t>Obtain expert medical care at leading health care facilities during the trial.</a:t>
            </a:r>
          </a:p>
          <a:p>
            <a:pPr lvl="1"/>
            <a:r>
              <a:rPr lang="en-US" dirty="0" smtClean="0"/>
              <a:t>Help others by contributing to medical research.</a:t>
            </a:r>
          </a:p>
          <a:p>
            <a:endParaRPr lang="en-US" dirty="0" smtClean="0"/>
          </a:p>
          <a:p>
            <a:r>
              <a:rPr lang="en-US" dirty="0" smtClean="0"/>
              <a:t>Risks</a:t>
            </a:r>
          </a:p>
          <a:p>
            <a:pPr lvl="1"/>
            <a:r>
              <a:rPr lang="en-US" dirty="0" smtClean="0"/>
              <a:t>serious or even life-threatening side effects AS A RESULT OF experimental treatment.</a:t>
            </a:r>
          </a:p>
          <a:p>
            <a:pPr lvl="1"/>
            <a:r>
              <a:rPr lang="en-US" dirty="0" smtClean="0"/>
              <a:t>experimental treatment may not be effective for the participant.</a:t>
            </a:r>
          </a:p>
          <a:p>
            <a:pPr lvl="1"/>
            <a:r>
              <a:rPr lang="en-US" dirty="0" smtClean="0"/>
              <a:t>Protocol may require more of their time and attention than would a non-protocol treatment, including trips to the study site, more treatments, hospital stays or complex dosage requirements.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benefits and risks of participating in a clinical trial?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1524</TotalTime>
  <Words>838</Words>
  <Application>Microsoft Office PowerPoint</Application>
  <PresentationFormat>On-screen Show (4:3)</PresentationFormat>
  <Paragraphs>91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CLINICAL TRIALS</vt:lpstr>
      <vt:lpstr>What is a clinical trial?</vt:lpstr>
      <vt:lpstr>What are the different types of clinical trials?</vt:lpstr>
      <vt:lpstr>What happens during a clinical trial?</vt:lpstr>
      <vt:lpstr>What is informed consent?</vt:lpstr>
      <vt:lpstr>Phases of Clinical Trials</vt:lpstr>
      <vt:lpstr>Phases of Clinical Trials</vt:lpstr>
      <vt:lpstr>How is the safety of the participant protected?</vt:lpstr>
      <vt:lpstr>What are benefits and risks of participating in a clinical trial?</vt:lpstr>
      <vt:lpstr>Who sponsors clinical trials?</vt:lpstr>
      <vt:lpstr>Slide 11</vt:lpstr>
      <vt:lpstr>Current Clinical Trials at UK</vt:lpstr>
    </vt:vector>
  </TitlesOfParts>
  <Company>University of Kentucky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Clinical Trials</dc:title>
  <dc:creator>bchall3</dc:creator>
  <cp:lastModifiedBy>cmtyle2</cp:lastModifiedBy>
  <cp:revision>22</cp:revision>
  <dcterms:created xsi:type="dcterms:W3CDTF">2010-04-06T12:41:09Z</dcterms:created>
  <dcterms:modified xsi:type="dcterms:W3CDTF">2011-09-12T15:08:56Z</dcterms:modified>
</cp:coreProperties>
</file>